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3"/>
  </p:notesMasterIdLst>
  <p:sldIdLst>
    <p:sldId id="256" r:id="rId2"/>
    <p:sldId id="281" r:id="rId3"/>
    <p:sldId id="282" r:id="rId4"/>
    <p:sldId id="257" r:id="rId5"/>
    <p:sldId id="258" r:id="rId6"/>
    <p:sldId id="259" r:id="rId7"/>
    <p:sldId id="260" r:id="rId8"/>
    <p:sldId id="262" r:id="rId9"/>
    <p:sldId id="263" r:id="rId10"/>
    <p:sldId id="265" r:id="rId11"/>
    <p:sldId id="268" r:id="rId12"/>
    <p:sldId id="269" r:id="rId13"/>
    <p:sldId id="271" r:id="rId14"/>
    <p:sldId id="270" r:id="rId15"/>
    <p:sldId id="277" r:id="rId16"/>
    <p:sldId id="272" r:id="rId17"/>
    <p:sldId id="273" r:id="rId18"/>
    <p:sldId id="279" r:id="rId19"/>
    <p:sldId id="280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8750" autoAdjust="0"/>
  </p:normalViewPr>
  <p:slideViewPr>
    <p:cSldViewPr>
      <p:cViewPr>
        <p:scale>
          <a:sx n="70" d="100"/>
          <a:sy n="70" d="100"/>
        </p:scale>
        <p:origin x="181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B7ACB-DA25-415A-B53A-F7EF3C116AE9}" type="datetimeFigureOut">
              <a:rPr lang="ru-BY" smtClean="0"/>
              <a:t>14.04.2021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BD91-6135-4F8F-AE20-F7D25DF340E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8713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cs typeface="Times New Roman" pitchFamily="18" charset="0"/>
              </a:rPr>
              <a:t>В организации физкультурно-оздоровительной работы со взрослым  населением ключевым элементом должно быть формирование потребности людей в ежедневных спортивных занятиях.</a:t>
            </a:r>
          </a:p>
          <a:p>
            <a:r>
              <a:rPr lang="ru-RU" sz="1200" dirty="0">
                <a:cs typeface="Times New Roman" pitchFamily="18" charset="0"/>
              </a:rPr>
              <a:t>	При систематических занятиях  физической культурой  у взрослых  людей обеспечивается формирование положительных условных рефлекторных связей, ослабление и даже устранение временных связей, лежащих в основе преждевременного старения. 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63046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dirty="0">
                <a:solidFill>
                  <a:srgbClr val="FFC000"/>
                </a:solidFill>
              </a:rPr>
              <a:t>Содержание  занятий  может  иметь  следующую направленность: </a:t>
            </a:r>
          </a:p>
          <a:p>
            <a:pPr algn="just"/>
            <a:r>
              <a:rPr lang="ru-RU" sz="1200" dirty="0"/>
              <a:t>1) циклические  аэробные  упражнения  (бег,  плавание,  велоспорт,  бег на лыжах, гребля); </a:t>
            </a:r>
          </a:p>
          <a:p>
            <a:pPr algn="just"/>
            <a:r>
              <a:rPr lang="ru-RU" sz="1200" dirty="0"/>
              <a:t>2) игры (футбол, волейбол, баскетбол, теннис, бадминтон); </a:t>
            </a:r>
          </a:p>
          <a:p>
            <a:pPr algn="just"/>
            <a:r>
              <a:rPr lang="ru-RU" sz="1200" dirty="0"/>
              <a:t>3) гимнастические  упражнения  (разновидности  ритмической </a:t>
            </a:r>
          </a:p>
          <a:p>
            <a:pPr algn="just"/>
            <a:r>
              <a:rPr lang="ru-RU" sz="1200" dirty="0"/>
              <a:t>гимнастики, атлетическая гимнастика, разновидности      восточной гимнастики); </a:t>
            </a:r>
          </a:p>
          <a:p>
            <a:pPr algn="just"/>
            <a:r>
              <a:rPr lang="ru-RU" sz="1200" dirty="0"/>
              <a:t>4) восточные единоборства; </a:t>
            </a:r>
          </a:p>
          <a:p>
            <a:pPr algn="just"/>
            <a:r>
              <a:rPr lang="ru-RU" sz="1200" dirty="0"/>
              <a:t>5) туризм.  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15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90413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u="sng" dirty="0"/>
              <a:t>Учреждения,  при  которых  созданы  и работают  физкультурно-оздоровительные  группы, должны иметь: </a:t>
            </a:r>
          </a:p>
          <a:p>
            <a:pPr algn="just"/>
            <a:r>
              <a:rPr lang="ru-RU" sz="1200" dirty="0"/>
              <a:t>‒ положение о физкультурно-оздоровительных группах; </a:t>
            </a:r>
          </a:p>
          <a:p>
            <a:pPr algn="just"/>
            <a:r>
              <a:rPr lang="ru-RU" sz="1200" dirty="0"/>
              <a:t>‒  устав клуба по спортивным интересам, состав совета; </a:t>
            </a:r>
          </a:p>
          <a:p>
            <a:pPr algn="just"/>
            <a:r>
              <a:rPr lang="ru-RU" sz="1200" dirty="0"/>
              <a:t>‒  положение о школе здоровья; </a:t>
            </a:r>
          </a:p>
          <a:p>
            <a:pPr algn="just"/>
            <a:r>
              <a:rPr lang="ru-RU" sz="1200" dirty="0"/>
              <a:t>‒  расписание занятий, программы, учебные планы; </a:t>
            </a:r>
          </a:p>
          <a:p>
            <a:pPr algn="just"/>
            <a:r>
              <a:rPr lang="ru-RU" sz="1200" dirty="0"/>
              <a:t>‒ журналы учебных групп, картотеку на всех занимающихся или медицинские карточки. </a:t>
            </a:r>
          </a:p>
          <a:p>
            <a:pPr algn="just"/>
            <a:r>
              <a:rPr lang="ru-RU" sz="1200" dirty="0"/>
              <a:t>	</a:t>
            </a:r>
          </a:p>
          <a:p>
            <a:pPr algn="ctr"/>
            <a:r>
              <a:rPr lang="ru-RU" sz="1200" dirty="0"/>
              <a:t>	</a:t>
            </a:r>
            <a:r>
              <a:rPr lang="ru-RU" sz="1200" u="sng" dirty="0"/>
              <a:t>Работники,  ведущие  занятия  в  группах, должны </a:t>
            </a:r>
          </a:p>
          <a:p>
            <a:pPr algn="ctr"/>
            <a:r>
              <a:rPr lang="ru-RU" sz="1200" u="sng" dirty="0"/>
              <a:t>иметь следующую документацию: </a:t>
            </a:r>
          </a:p>
          <a:p>
            <a:pPr algn="just"/>
            <a:r>
              <a:rPr lang="ru-RU" sz="1200" dirty="0"/>
              <a:t>‒  годовой план учебно-тренировочной работы; </a:t>
            </a:r>
          </a:p>
          <a:p>
            <a:pPr algn="just"/>
            <a:r>
              <a:rPr lang="ru-RU" sz="1200" dirty="0"/>
              <a:t>‒  поурочные планы-конспекты; </a:t>
            </a:r>
          </a:p>
          <a:p>
            <a:pPr algn="just"/>
            <a:r>
              <a:rPr lang="ru-RU" sz="1200" dirty="0"/>
              <a:t>‒  журнал учета работы группы.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16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8822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b="1" u="sng" dirty="0"/>
              <a:t>Рекомендуют трехэтапное построение физкультурно-оздоровительной работы со взрослым населением в группе здоровья: </a:t>
            </a:r>
          </a:p>
          <a:p>
            <a:pPr algn="just"/>
            <a:r>
              <a:rPr lang="ru-RU" sz="1200" b="1" dirty="0"/>
              <a:t>1. Первый этап – 1-3 месяцы занятий. </a:t>
            </a:r>
            <a:r>
              <a:rPr lang="ru-RU" sz="1200" dirty="0"/>
              <a:t>Изучается  контингент  занимающихся,  их  возрастных  и  биологических  особенностей. Подбор упражнений на данном этапе обеспечивает постепенное вовлечение в работу всех систем организма, и занимающиеся обучаются основным движениям. 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17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370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2. Второй этап – 4-6 месяцы занятий. </a:t>
            </a:r>
            <a:r>
              <a:rPr lang="ru-RU" sz="1200" dirty="0"/>
              <a:t>На этом этапе продолжается работа по укреплению и совершенствованию функций нервно-мышечного аппарата, расширению функциональных возможностей системы дыхания и кровообращения, дальнейшему обучению движениям, развитию основных физических качеств, постепенному обучению новым двигательным навыкам. 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18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33841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/>
              <a:t>3. Третий этап – по истечении 6 месяцев занятий. </a:t>
            </a:r>
            <a:r>
              <a:rPr lang="ru-RU" sz="1200" dirty="0"/>
              <a:t>В этот период решаются,  в  основном,  задачи  поддержания  достигнутого  уровня  здоровья, самочувствия и тренированности организма, овладения новыми формами движений и навыков с более сложной координационной структурой, начинается работа по совершенствованию качества выносливости. </a:t>
            </a:r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19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11912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dirty="0"/>
              <a:t>Основная  форма  </a:t>
            </a:r>
            <a:r>
              <a:rPr lang="ru-RU" sz="1200" dirty="0"/>
              <a:t>проведения  занятий  в группах – </a:t>
            </a:r>
            <a:r>
              <a:rPr lang="ru-RU" sz="1200" b="1" dirty="0"/>
              <a:t>занятие</a:t>
            </a:r>
            <a:r>
              <a:rPr lang="ru-RU" sz="1200" dirty="0"/>
              <a:t>, которое предусматривает следующее содержание и временные соотношения: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dirty="0"/>
              <a:t>‒ вводная часть (до 10минут) – </a:t>
            </a:r>
            <a:r>
              <a:rPr lang="ru-RU" sz="1200" dirty="0"/>
              <a:t>упражнение на внимание, в различных перестроениях и движении: </a:t>
            </a:r>
          </a:p>
          <a:p>
            <a:pPr algn="just"/>
            <a:r>
              <a:rPr lang="ru-RU" sz="1200" b="1" dirty="0"/>
              <a:t>‒ подготовительная часть (40-50 минут) </a:t>
            </a:r>
            <a:r>
              <a:rPr lang="ru-RU" sz="1200" dirty="0"/>
              <a:t>– общеразвивающие упражнения без предметов, бег, прыжки; </a:t>
            </a:r>
          </a:p>
          <a:p>
            <a:pPr algn="just"/>
            <a:r>
              <a:rPr lang="ru-RU" sz="1200" b="1" dirty="0"/>
              <a:t>‒ основная  часть  (30-35  минут)  </a:t>
            </a:r>
            <a:r>
              <a:rPr lang="ru-RU" sz="1200" dirty="0"/>
              <a:t>–  общеразвивающие  упражнения  с предметами, парные упражнения, игры, обучение элементам техники игры или вида спорта (плавание, бег, лыжи, бадминтон, теннис); </a:t>
            </a:r>
          </a:p>
          <a:p>
            <a:pPr algn="just"/>
            <a:r>
              <a:rPr lang="ru-RU" sz="1200" b="1" dirty="0"/>
              <a:t>‒ заключительная часть (до 10 минут) </a:t>
            </a:r>
            <a:r>
              <a:rPr lang="ru-RU" sz="1200" dirty="0"/>
              <a:t>– ходьба, дыхательные и специальные упражнения, упражнения на расслабление, элементы массажа  и  другие  группы  упражнений  с  целью  воздействия  на  нервно-эмоциональную сферу занимающихся. 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20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56939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/>
              <a:t>Учет возрастных изменений</a:t>
            </a:r>
          </a:p>
          <a:p>
            <a:pPr algn="ctr"/>
            <a:r>
              <a:rPr lang="ru-RU" sz="1200" dirty="0"/>
              <a:t> в организме, рациональное комплектование групп, особенности  содержания  и  планирования  средств  физической  культуры  в  годичном и многолетнем циклах занятий, эффективность избранной методики занятий, использование существующих методик и последовательное решение поставленных задач является главным  слагаемым  успеха  в  организации  физкультурно-оздоровительной  работы со взрослым населением. 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21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0935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dirty="0"/>
              <a:t>Выполнение Программных мер способствует</a:t>
            </a:r>
            <a:r>
              <a:rPr lang="ru-RU" sz="1200" b="1" dirty="0"/>
              <a:t>:</a:t>
            </a:r>
            <a:r>
              <a:rPr lang="ru-RU" sz="1200" b="1" u="sng" dirty="0"/>
              <a:t> </a:t>
            </a:r>
            <a:endParaRPr lang="en-US" sz="1200" b="1" u="sng" dirty="0"/>
          </a:p>
          <a:p>
            <a:pPr algn="just"/>
            <a:r>
              <a:rPr lang="ru-RU" sz="1200" dirty="0"/>
              <a:t>‒   снижению заболеваемости взрослого населения в 8-10 процентов; </a:t>
            </a:r>
          </a:p>
          <a:p>
            <a:pPr algn="just"/>
            <a:r>
              <a:rPr lang="ru-RU" sz="1200" dirty="0"/>
              <a:t>‒ улучшению физического здоровья сельских жителей; </a:t>
            </a:r>
          </a:p>
          <a:p>
            <a:pPr algn="just"/>
            <a:r>
              <a:rPr lang="ru-RU" sz="1200" dirty="0"/>
              <a:t>‒     активизации спортивно-массовой работы; </a:t>
            </a:r>
          </a:p>
          <a:p>
            <a:pPr algn="just"/>
            <a:r>
              <a:rPr lang="ru-RU" sz="1200" dirty="0"/>
              <a:t>‒  сохранению и развитию спортивных объектов физической культуры и спорта в целях обеспечения здорового образа жизни, предупреждения преступности, наркомании и алкоголизма; </a:t>
            </a:r>
          </a:p>
          <a:p>
            <a:pPr algn="just"/>
            <a:r>
              <a:rPr lang="ru-RU" sz="1200" dirty="0"/>
              <a:t>‒  сокращению потерь рабочего времени из-за болезни; </a:t>
            </a:r>
          </a:p>
          <a:p>
            <a:pPr algn="just"/>
            <a:r>
              <a:rPr lang="ru-RU" sz="1200" dirty="0"/>
              <a:t>‒  снижению  расходов  Фонда  социального  страхования на оплату отпуска по болезни.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6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3630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u="sng" dirty="0"/>
              <a:t>В современных исследованиях </a:t>
            </a:r>
          </a:p>
          <a:p>
            <a:pPr algn="ctr"/>
            <a:r>
              <a:rPr lang="ru-RU" sz="1200" u="sng" dirty="0"/>
              <a:t> физкультурно-оздоровительная  деятельность  рассматривается  </a:t>
            </a:r>
            <a:r>
              <a:rPr lang="ru-RU" sz="1200" b="1" u="sng" dirty="0"/>
              <a:t>в трех направлениях</a:t>
            </a:r>
            <a:r>
              <a:rPr lang="ru-RU" sz="1200" u="sng" dirty="0"/>
              <a:t>: </a:t>
            </a:r>
          </a:p>
          <a:p>
            <a:pPr algn="ctr"/>
            <a:endParaRPr lang="ru-RU" sz="1200" dirty="0"/>
          </a:p>
          <a:p>
            <a:pPr algn="just"/>
            <a:r>
              <a:rPr lang="ru-RU" sz="1200" b="1" dirty="0"/>
              <a:t>во-первых</a:t>
            </a:r>
            <a:r>
              <a:rPr lang="ru-RU" sz="1200" dirty="0"/>
              <a:t>, как одна из форм человеческой деятельности,  направленная  на  формирование  здорового  индивида; </a:t>
            </a:r>
          </a:p>
          <a:p>
            <a:pPr algn="just"/>
            <a:r>
              <a:rPr lang="ru-RU" sz="1200" b="1" dirty="0"/>
              <a:t>во-вторых</a:t>
            </a:r>
            <a:r>
              <a:rPr lang="ru-RU" sz="1200" dirty="0"/>
              <a:t>,  как деятельность с целью улучшения физического состояния и здоровья; </a:t>
            </a:r>
          </a:p>
          <a:p>
            <a:pPr algn="just"/>
            <a:r>
              <a:rPr lang="ru-RU" sz="1200" b="1" dirty="0"/>
              <a:t>в-третьих</a:t>
            </a:r>
            <a:r>
              <a:rPr lang="ru-RU" sz="1200" dirty="0"/>
              <a:t>, как сознательно регламентированная двигательная активность, направленная на развитие и совершенствование собственного здоровья и бережного отношения к нему.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7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4640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b="1" u="sng" dirty="0"/>
              <a:t>Формы и виды  упражнений,  используемые  при работе со взрослым населением, обеспечивают следующие эффекты:</a:t>
            </a:r>
          </a:p>
          <a:p>
            <a:pPr algn="ctr"/>
            <a:r>
              <a:rPr lang="ru-RU" sz="1200" u="sng" dirty="0"/>
              <a:t> </a:t>
            </a:r>
          </a:p>
          <a:p>
            <a:pPr algn="just"/>
            <a:r>
              <a:rPr lang="ru-RU" sz="1200" dirty="0"/>
              <a:t>-    предотвращение гипокинезии и физической активности, путем увеличения жизненно необходимого объема нагрузки; </a:t>
            </a:r>
          </a:p>
          <a:p>
            <a:pPr algn="just"/>
            <a:r>
              <a:rPr lang="ru-RU" sz="1200" dirty="0"/>
              <a:t>- расширение резервных возможностей основных жизненно важных систем (особенно дыхательной и сердечно-сосудистой систем); </a:t>
            </a:r>
          </a:p>
          <a:p>
            <a:pPr algn="just"/>
            <a:r>
              <a:rPr lang="ru-RU" sz="1200" dirty="0"/>
              <a:t>- повышение общей неспецифической резистентности к вредным воздействиям окружающей среды и болезням. 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8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1184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b="1" u="sng" dirty="0"/>
              <a:t>Оздоровительная  физическая  культура  для  взрослого  населения  представлена материальными и духовными ценностями, которые предназначены для обеспечения эффективной оздоровительной деятельности:</a:t>
            </a:r>
          </a:p>
          <a:p>
            <a:pPr algn="ctr"/>
            <a:r>
              <a:rPr lang="ru-RU" sz="1200" b="1" u="sng" dirty="0"/>
              <a:t> </a:t>
            </a:r>
          </a:p>
          <a:p>
            <a:pPr algn="just"/>
            <a:r>
              <a:rPr lang="ru-RU" sz="1200" dirty="0"/>
              <a:t>-        информация о возможностях восстановления при помощи физических упражнений; </a:t>
            </a:r>
          </a:p>
          <a:p>
            <a:pPr algn="just"/>
            <a:r>
              <a:rPr lang="ru-RU" sz="1200" dirty="0"/>
              <a:t>- методическая поддержка физкультурно-оздоровительной работы  и здорового образа жизни; </a:t>
            </a:r>
          </a:p>
          <a:p>
            <a:pPr algn="just"/>
            <a:r>
              <a:rPr lang="ru-RU" sz="1200" dirty="0"/>
              <a:t>-  	необходимое материально-техническое оборудование для осуществления физкультурно-оздоровительной работы; </a:t>
            </a:r>
          </a:p>
          <a:p>
            <a:pPr algn="just"/>
            <a:r>
              <a:rPr lang="ru-RU" sz="1200" dirty="0"/>
              <a:t>- 	формирование интереса и необходимости занятий физическими упражнениями. </a:t>
            </a: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9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48046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b="1" u="sng" dirty="0"/>
              <a:t>Результаты применения физкультурно-оздоровительной  деятельности:</a:t>
            </a:r>
          </a:p>
          <a:p>
            <a:pPr algn="just"/>
            <a:r>
              <a:rPr lang="ru-RU" sz="1200" dirty="0"/>
              <a:t>‒  стабильно высокий уровень здоровья, продление максимально активной и эффективной жизнедеятельности; </a:t>
            </a:r>
          </a:p>
          <a:p>
            <a:pPr algn="just"/>
            <a:r>
              <a:rPr lang="ru-RU" sz="1200" dirty="0"/>
              <a:t>‒  улучшение основных жизненных функций и систем организма; </a:t>
            </a:r>
          </a:p>
          <a:p>
            <a:pPr algn="just"/>
            <a:r>
              <a:rPr lang="ru-RU" sz="1200" dirty="0"/>
              <a:t>‒ повышение резистентности организма к ряду заболеваний, и вредным воздействиям окружающей среды; </a:t>
            </a:r>
          </a:p>
          <a:p>
            <a:pPr algn="just"/>
            <a:r>
              <a:rPr lang="ru-RU" sz="1200" dirty="0"/>
              <a:t>‒   улучшение психического и эмоционального состояния; </a:t>
            </a:r>
          </a:p>
          <a:p>
            <a:pPr algn="just"/>
            <a:r>
              <a:rPr lang="ru-RU" sz="1200" dirty="0"/>
              <a:t>‒   достижение высокого уровня физической подготовки; </a:t>
            </a:r>
          </a:p>
          <a:p>
            <a:pPr algn="just"/>
            <a:r>
              <a:rPr lang="ru-RU" sz="1200" dirty="0"/>
              <a:t>‒   приобретение прикладных двигательных навыков; </a:t>
            </a:r>
          </a:p>
          <a:p>
            <a:pPr algn="just"/>
            <a:r>
              <a:rPr lang="ru-RU" sz="1200" dirty="0"/>
              <a:t>‒  необходимость в движении во время активного отдыха и развлечений; </a:t>
            </a:r>
          </a:p>
          <a:p>
            <a:pPr algn="just"/>
            <a:r>
              <a:rPr lang="ru-RU" sz="1200" dirty="0"/>
              <a:t>‒   коррекция фигуры и веса тела. </a:t>
            </a:r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10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055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b="1" dirty="0"/>
              <a:t>Цель физкультурно-оздоровительной работы</a:t>
            </a:r>
            <a:r>
              <a:rPr lang="ru-RU" sz="1200" dirty="0"/>
              <a:t> -массовое </a:t>
            </a:r>
          </a:p>
          <a:p>
            <a:pPr algn="ctr"/>
            <a:r>
              <a:rPr lang="ru-RU" sz="1200" dirty="0"/>
              <a:t>вовлечение населения в организованные и самостоятельные формы осуществления физической культуры и спортивной деятельности.</a:t>
            </a:r>
          </a:p>
          <a:p>
            <a:pPr algn="ctr"/>
            <a:r>
              <a:rPr lang="ru-RU" sz="1200" dirty="0"/>
              <a:t> </a:t>
            </a:r>
          </a:p>
          <a:p>
            <a:pPr algn="ctr"/>
            <a:r>
              <a:rPr lang="ru-RU" sz="1200" b="1" dirty="0"/>
              <a:t>Основная задача </a:t>
            </a:r>
            <a:r>
              <a:rPr lang="ru-RU" sz="1200" dirty="0"/>
              <a:t>– </a:t>
            </a:r>
          </a:p>
          <a:p>
            <a:pPr algn="ctr"/>
            <a:r>
              <a:rPr lang="ru-RU" sz="1200" dirty="0"/>
              <a:t>восстановление здоровья.</a:t>
            </a:r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11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770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Групповые тренировки являются наиболее привлекательной формой физкультурно-оздоровительной деятельности для взрослых. Кратность  тренировок  в  неделю составляет </a:t>
            </a:r>
            <a:r>
              <a:rPr lang="ru-RU" sz="1200" b="1" dirty="0"/>
              <a:t>2-3 раза</a:t>
            </a:r>
            <a:r>
              <a:rPr lang="ru-RU" sz="1200" dirty="0"/>
              <a:t>, продолжительностью </a:t>
            </a:r>
            <a:r>
              <a:rPr lang="ru-RU" sz="1200" b="1" dirty="0"/>
              <a:t>60-90 мин., </a:t>
            </a:r>
            <a:r>
              <a:rPr lang="ru-RU" sz="1200" dirty="0"/>
              <a:t>наполняемость группы – 15-20 человек.</a:t>
            </a:r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13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0627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/>
              <a:t>- упражнения, выполняемые в положениях лежа, сидя ЧСС  не превышает 130-150  уд/мин;</a:t>
            </a:r>
          </a:p>
          <a:p>
            <a:pPr algn="just">
              <a:buFontTx/>
              <a:buChar char="-"/>
            </a:pPr>
            <a:r>
              <a:rPr lang="ru-RU" sz="1200" dirty="0"/>
              <a:t>упражнения,  выполняемые  в  положении стоя, локальные упражнения для верхних конечностей ЧСС до 130-140 уд/мин;</a:t>
            </a:r>
          </a:p>
          <a:p>
            <a:pPr algn="just">
              <a:buFontTx/>
              <a:buChar char="-"/>
            </a:pPr>
            <a:r>
              <a:rPr lang="ru-RU" sz="1200" dirty="0"/>
              <a:t>танцевальные движения – до 150-170 уд/мин;</a:t>
            </a:r>
          </a:p>
          <a:p>
            <a:pPr algn="just">
              <a:buFontTx/>
              <a:buChar char="-"/>
            </a:pPr>
            <a:r>
              <a:rPr lang="ru-RU" sz="1200" dirty="0"/>
              <a:t>глобальные (наклоны, глубокие приседания) – до 160-180 уд/мин; </a:t>
            </a:r>
          </a:p>
          <a:p>
            <a:pPr algn="just">
              <a:buFontTx/>
              <a:buChar char="-"/>
            </a:pPr>
            <a:r>
              <a:rPr lang="ru-RU" sz="1200" dirty="0"/>
              <a:t> в беговых и прыжковых упражнениях ЧСС может достигать 180-200 уд/мин</a:t>
            </a:r>
          </a:p>
          <a:p>
            <a:pPr algn="just">
              <a:buFontTx/>
              <a:buChar char="-"/>
            </a:pPr>
            <a:endParaRPr lang="ru-RU" sz="1200" dirty="0"/>
          </a:p>
          <a:p>
            <a:pPr algn="just"/>
            <a:r>
              <a:rPr lang="ru-RU" sz="1200" dirty="0"/>
              <a:t>	На занятиях с оздоровительной направленностью тренировка должна носить в основном аэробный характер (с увеличением ЧСС в пределах 130-150 уд/мин). </a:t>
            </a:r>
            <a:r>
              <a:rPr lang="en-US" sz="1200" dirty="0"/>
              <a:t>heart rate</a:t>
            </a:r>
          </a:p>
          <a:p>
            <a:pPr algn="just"/>
            <a:r>
              <a:rPr lang="en-US" sz="1200" dirty="0"/>
              <a:t>beats per minute</a:t>
            </a:r>
            <a:endParaRPr lang="ru-RU" sz="1200" dirty="0"/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BD91-6135-4F8F-AE20-F7D25DF340EF}" type="slidenum">
              <a:rPr lang="ru-BY" smtClean="0"/>
              <a:t>14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0372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F998-433C-4F2A-A8A0-17E7B0DC022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E27A-04BD-4574-9F4A-EA3790D3B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F998-433C-4F2A-A8A0-17E7B0DC022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E27A-04BD-4574-9F4A-EA3790D3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F998-433C-4F2A-A8A0-17E7B0DC022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E27A-04BD-4574-9F4A-EA3790D3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F998-433C-4F2A-A8A0-17E7B0DC022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E27A-04BD-4574-9F4A-EA3790D3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F998-433C-4F2A-A8A0-17E7B0DC022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D5E27A-04BD-4574-9F4A-EA3790D3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F998-433C-4F2A-A8A0-17E7B0DC022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E27A-04BD-4574-9F4A-EA3790D3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F998-433C-4F2A-A8A0-17E7B0DC022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E27A-04BD-4574-9F4A-EA3790D3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F998-433C-4F2A-A8A0-17E7B0DC022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E27A-04BD-4574-9F4A-EA3790D3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F998-433C-4F2A-A8A0-17E7B0DC022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E27A-04BD-4574-9F4A-EA3790D3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F998-433C-4F2A-A8A0-17E7B0DC022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E27A-04BD-4574-9F4A-EA3790D3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F998-433C-4F2A-A8A0-17E7B0DC022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E27A-04BD-4574-9F4A-EA3790D3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89F998-433C-4F2A-A8A0-17E7B0DC022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D5E27A-04BD-4574-9F4A-EA3790D3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700808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C000"/>
                </a:solidFill>
                <a:latin typeface="+mn-lt"/>
              </a:rPr>
              <a:t>Organization of physical and recreational work with the adult population (example of the health group) </a:t>
            </a:r>
            <a:br>
              <a:rPr lang="en-US" sz="4000" dirty="0">
                <a:solidFill>
                  <a:srgbClr val="FFC000"/>
                </a:solidFill>
                <a:latin typeface="+mn-lt"/>
              </a:rPr>
            </a:br>
            <a:r>
              <a:rPr lang="en-US" sz="4000" dirty="0">
                <a:solidFill>
                  <a:srgbClr val="FFC000"/>
                </a:solidFill>
                <a:latin typeface="+mn-lt"/>
              </a:rPr>
              <a:t>
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331698"/>
            <a:ext cx="3200400" cy="1752600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zh-Hans" altLang="en-US" dirty="0"/>
              <a:t>与成年人一起组织体育和健康工作（以健康团体为例）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A81B320-35EE-4057-BB62-2027BAB0F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9888"/>
            <a:ext cx="3974347" cy="26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0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>
                <a:solidFill>
                  <a:srgbClr val="FFC000"/>
                </a:solidFill>
              </a:rPr>
              <a:t>Results of physical and recreational activities:</a:t>
            </a:r>
            <a:r>
              <a:rPr lang="en-US" sz="2700" b="1" u="sng" dirty="0"/>
              <a:t>
</a:t>
            </a:r>
            <a:endParaRPr lang="en-US" sz="2700" dirty="0"/>
          </a:p>
          <a:p>
            <a:pPr algn="just"/>
            <a:r>
              <a:rPr lang="en-US" sz="2700" dirty="0"/>
              <a:t> -a consistently high level of health, prolongation of the most active and effective life; 
-Improving the body's basic vital functions and systems; 
-Increasing the body's resistance to a number of diseases, and environmental pests; 
-Improving mental and emotional well-being; 
-Achieving a high level of fitness; 
-Acquisition of applied propulsion skills; 
-The need for movement during outdoor activities and entertainment; 
-Correction of the shape and body weight. </a:t>
            </a:r>
            <a:endParaRPr lang="ru-RU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rgbClr val="FFC000"/>
                </a:solidFill>
              </a:rPr>
              <a:t>The purpose </a:t>
            </a:r>
            <a:r>
              <a:rPr lang="en-US" sz="4200" dirty="0"/>
              <a:t>of physical and recreational work is </a:t>
            </a:r>
            <a:r>
              <a:rPr lang="en-US" sz="4200" u="sng" dirty="0"/>
              <a:t>mass 
involving the population </a:t>
            </a:r>
            <a:r>
              <a:rPr lang="en-US" sz="4200" dirty="0"/>
              <a:t>in organized and independent forms of physical culture and sports activities.</a:t>
            </a:r>
          </a:p>
          <a:p>
            <a:r>
              <a:rPr lang="en-US" sz="4200" b="1" dirty="0">
                <a:solidFill>
                  <a:srgbClr val="FFC000"/>
                </a:solidFill>
              </a:rPr>
              <a:t>The main task </a:t>
            </a:r>
            <a:r>
              <a:rPr lang="en-US" sz="4200" dirty="0"/>
              <a:t>is restoring health. </a:t>
            </a:r>
            <a:endParaRPr lang="ru-RU" sz="4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37E387-FBFF-49D5-A106-E142A15E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75331"/>
            <a:ext cx="7020272" cy="17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Forms of physical education health work with adults: 
                                      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</a:rPr>
              <a:t>                                     </a:t>
            </a:r>
            <a:r>
              <a:rPr lang="en-US" sz="3200" b="1" dirty="0"/>
              <a:t>Group classes; </a:t>
            </a:r>
            <a:r>
              <a:rPr lang="en-US" sz="2800" dirty="0"/>
              <a:t>
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en-US" sz="2800" dirty="0"/>
              <a:t>            </a:t>
            </a:r>
            <a:r>
              <a:rPr lang="en-US" sz="2800" b="1" dirty="0"/>
              <a:t>Self-study classes</a:t>
            </a:r>
            <a:r>
              <a:rPr lang="en-US" sz="2800" dirty="0"/>
              <a:t>
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algn="r"/>
            <a:r>
              <a:rPr lang="ru-RU" sz="2800" dirty="0"/>
              <a:t>  </a:t>
            </a:r>
            <a:r>
              <a:rPr lang="en-US" sz="2800" b="1" dirty="0"/>
              <a:t>Mass physical education
Sports.</a:t>
            </a:r>
            <a:r>
              <a:rPr lang="en-US" sz="2800" dirty="0"/>
              <a:t>
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7172" name="Picture 4" descr="https://sportadvice.ru/sites/default/files/ozdorovitelnaya_aerobika_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826" y="1268760"/>
            <a:ext cx="3384376" cy="1872208"/>
          </a:xfrm>
          <a:prstGeom prst="rect">
            <a:avLst/>
          </a:prstGeom>
          <a:noFill/>
        </p:spPr>
      </p:pic>
      <p:pic>
        <p:nvPicPr>
          <p:cNvPr id="7178" name="Picture 10" descr="https://i.ytimg.com/vi/tP-3q-Gm3zc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96952"/>
            <a:ext cx="3384376" cy="1903712"/>
          </a:xfrm>
          <a:prstGeom prst="rect">
            <a:avLst/>
          </a:prstGeom>
          <a:noFill/>
        </p:spPr>
      </p:pic>
      <p:pic>
        <p:nvPicPr>
          <p:cNvPr id="7180" name="Picture 12" descr="https://www.qualityoflife.ru/sites/default/files/Sparta-19%20A4%20Print2-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1128"/>
            <a:ext cx="3304618" cy="20606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404664"/>
            <a:ext cx="885698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  Group training is </a:t>
            </a:r>
            <a:r>
              <a:rPr lang="en-US" sz="2500" dirty="0">
                <a:solidFill>
                  <a:srgbClr val="FFC000"/>
                </a:solidFill>
              </a:rPr>
              <a:t>the most attractive form </a:t>
            </a:r>
            <a:r>
              <a:rPr lang="en-US" sz="2500" dirty="0"/>
              <a:t>of physical and recreational activities for adults. </a:t>
            </a:r>
          </a:p>
          <a:p>
            <a:pPr algn="just"/>
            <a:r>
              <a:rPr lang="en-US" sz="2500" dirty="0"/>
              <a:t>The shortness of training per week is </a:t>
            </a:r>
            <a:r>
              <a:rPr lang="en-US" sz="2500" b="1" dirty="0"/>
              <a:t>2-3 times</a:t>
            </a:r>
            <a:r>
              <a:rPr lang="en-US" sz="2500" dirty="0"/>
              <a:t>, </a:t>
            </a:r>
          </a:p>
          <a:p>
            <a:pPr algn="just"/>
            <a:r>
              <a:rPr lang="en-US" sz="2500" dirty="0"/>
              <a:t>lasting 60-90 minutes, </a:t>
            </a:r>
          </a:p>
          <a:p>
            <a:pPr algn="just"/>
            <a:r>
              <a:rPr lang="en-US" sz="2500" dirty="0"/>
              <a:t>the occupancy of the group - 15-20 people.</a:t>
            </a:r>
            <a:endParaRPr lang="ru-RU" sz="2500" b="1" dirty="0"/>
          </a:p>
        </p:txBody>
      </p:sp>
      <p:pic>
        <p:nvPicPr>
          <p:cNvPr id="6146" name="Picture 2" descr="https://medaboutme.ru/upload/iblock/4c1/uprazhneniya_pri_osteokhondroze_sheynogo_otd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594" y="2724713"/>
            <a:ext cx="7308812" cy="39737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5145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en-US" sz="3200" b="1" dirty="0">
                <a:solidFill>
                  <a:srgbClr val="FFC000"/>
                </a:solidFill>
              </a:rPr>
              <a:t>Effect of various exercise on the cardiovascular system:</a:t>
            </a:r>
          </a:p>
          <a:p>
            <a:pPr algn="just"/>
            <a:r>
              <a:rPr lang="en-US" sz="2800" u="sng" dirty="0"/>
              <a:t>Exercises performed in lying positions</a:t>
            </a:r>
            <a:r>
              <a:rPr lang="en-US" sz="2800" dirty="0"/>
              <a:t>, sitting with a heart rate does not exceed 130-150 beats per minute;
exercises performed </a:t>
            </a:r>
            <a:r>
              <a:rPr lang="en-US" sz="2800" u="sng" dirty="0"/>
              <a:t>in a standing position</a:t>
            </a:r>
            <a:r>
              <a:rPr lang="en-US" sz="2800" dirty="0"/>
              <a:t>, local </a:t>
            </a:r>
            <a:r>
              <a:rPr lang="en-US" sz="2800" u="sng" dirty="0"/>
              <a:t>exercises for the upper limbs </a:t>
            </a:r>
            <a:r>
              <a:rPr lang="en-US" sz="2800" dirty="0"/>
              <a:t>of the body rate up to 130-140 beats /min;
dance moves - up to 150-170 beats / min;
</a:t>
            </a:r>
            <a:r>
              <a:rPr lang="en-US" sz="2800" u="sng" dirty="0"/>
              <a:t>global</a:t>
            </a:r>
            <a:r>
              <a:rPr lang="en-US" sz="2800" dirty="0"/>
              <a:t> (slopes, deep squats) - up to 160-180 bpm; 
 </a:t>
            </a:r>
            <a:r>
              <a:rPr lang="en-US" sz="2800" u="sng" dirty="0"/>
              <a:t>in cross-country and jump exercises</a:t>
            </a:r>
            <a:r>
              <a:rPr lang="en-US" sz="2800" dirty="0"/>
              <a:t>, the heart rate</a:t>
            </a:r>
          </a:p>
          <a:p>
            <a:pPr algn="just"/>
            <a:r>
              <a:rPr lang="en-US" sz="2800" dirty="0"/>
              <a:t> can reach 180-200 beats /min
</a:t>
            </a:r>
            <a:r>
              <a:rPr lang="en-US" sz="2800" b="1" dirty="0"/>
              <a:t>    In wellness classes, the training should be mostly aerobic </a:t>
            </a:r>
            <a:r>
              <a:rPr lang="en-US" sz="2800" dirty="0"/>
              <a:t>(with an increase in heart rate within 130-150 beats/min).</a:t>
            </a:r>
            <a:r>
              <a:rPr lang="en-US" sz="2400" dirty="0"/>
              <a:t>
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8390246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The content of the classes may be as specific as: </a:t>
            </a:r>
          </a:p>
          <a:p>
            <a:r>
              <a:rPr lang="en-US" sz="2500" b="1" dirty="0">
                <a:solidFill>
                  <a:srgbClr val="FFC000"/>
                </a:solidFill>
              </a:rPr>
              <a:t>
</a:t>
            </a:r>
            <a:r>
              <a:rPr lang="en-US" sz="2800" dirty="0"/>
              <a:t>1) cyclical aerobic exercises (running, swimming, cycling, skiing, rowing); 
2) games (football, volleyball, basketball, tennis, badminton); 
3) gymnastic exercises (types of rhythmic 
gymnastics, athletic gymnastics, varieties of eastern gymnastics); 
4) martial arts; 
5) tourism.  </a:t>
            </a:r>
            <a:r>
              <a:rPr lang="en-US" sz="2500" b="1" dirty="0">
                <a:solidFill>
                  <a:srgbClr val="FFC000"/>
                </a:solidFill>
              </a:rPr>
              <a:t>
</a:t>
            </a:r>
            <a:endParaRPr lang="ru-RU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849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en-US" sz="2800" dirty="0">
                <a:solidFill>
                  <a:srgbClr val="FFC000"/>
                </a:solidFill>
              </a:rPr>
              <a:t>Institutions where physical and recreational groups are established and operate should have: </a:t>
            </a:r>
            <a:r>
              <a:rPr lang="en-US" sz="2800" dirty="0"/>
              <a:t>
The provision on physical and recreational groups; 
The club's charter on sporting interests, the composition of the board; 
School health provision; 
Training schedules, programs, curricula; 
Journals of study groups, filings on all dealings or medical records. 
</a:t>
            </a:r>
            <a:r>
              <a:rPr lang="en-US" sz="2800" b="1" dirty="0">
                <a:solidFill>
                  <a:srgbClr val="FFC000"/>
                </a:solidFill>
              </a:rPr>
              <a:t>Workers who teach in groups should </a:t>
            </a:r>
            <a:r>
              <a:rPr lang="en-US" sz="2800" dirty="0"/>
              <a:t>have the following </a:t>
            </a:r>
            <a:r>
              <a:rPr lang="en-US" sz="2800" b="1" dirty="0"/>
              <a:t>documentation</a:t>
            </a:r>
            <a:r>
              <a:rPr lang="en-US" sz="2800" dirty="0"/>
              <a:t>: 
-Annual training plan 
-The plans-notes 
-The group's record log.</a:t>
            </a:r>
            <a:r>
              <a:rPr lang="en-US" sz="2800" u="sng" dirty="0"/>
              <a:t>
</a:t>
            </a:r>
            <a:endParaRPr lang="ru-RU" sz="2800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260648"/>
            <a:ext cx="860495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en-US" sz="2800" dirty="0"/>
              <a:t>We recommend a </a:t>
            </a:r>
            <a:r>
              <a:rPr lang="en-US" sz="2800" dirty="0">
                <a:solidFill>
                  <a:srgbClr val="FFC000"/>
                </a:solidFill>
              </a:rPr>
              <a:t>three-stage construction of physical and recreational work </a:t>
            </a:r>
            <a:r>
              <a:rPr lang="en-US" sz="2800" dirty="0"/>
              <a:t>with the adult population in the health group:</a:t>
            </a:r>
          </a:p>
          <a:p>
            <a:pPr algn="just"/>
            <a:r>
              <a:rPr lang="en-US" sz="2800" dirty="0"/>
              <a:t> 
</a:t>
            </a:r>
            <a:r>
              <a:rPr lang="en-US" sz="2800" b="1" dirty="0"/>
              <a:t>1. The first stage </a:t>
            </a:r>
            <a:r>
              <a:rPr lang="en-US" sz="2800" dirty="0"/>
              <a:t>is 1-3 months of classes. </a:t>
            </a:r>
          </a:p>
          <a:p>
            <a:pPr algn="just"/>
            <a:r>
              <a:rPr lang="en-US" sz="2800" dirty="0"/>
              <a:t>The contingent of the students, their age and biological characteristics are being studied. </a:t>
            </a:r>
          </a:p>
          <a:p>
            <a:pPr algn="just"/>
            <a:r>
              <a:rPr lang="en-US" sz="2800" dirty="0"/>
              <a:t>The selection of exercises at this stage ensures the gradual involvement of all systems of the body, and those engaged are trained in basic movements. </a:t>
            </a:r>
            <a:r>
              <a:rPr lang="en-US" sz="2200" dirty="0"/>
              <a:t>
</a:t>
            </a:r>
            <a:endParaRPr lang="ru-RU" sz="2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2EB9C2-A0BE-4671-8915-365B6B417609}"/>
              </a:ext>
            </a:extLst>
          </p:cNvPr>
          <p:cNvSpPr/>
          <p:nvPr/>
        </p:nvSpPr>
        <p:spPr>
          <a:xfrm>
            <a:off x="467544" y="486916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s" altLang="en-US" sz="2400" dirty="0">
                <a:ea typeface="Segoe UI Web (West European)"/>
              </a:rPr>
              <a:t>第一阶段是</a:t>
            </a:r>
            <a:r>
              <a:rPr lang="en-US" altLang="zh-Hans" sz="2400" dirty="0">
                <a:ea typeface="Segoe UI Web (West European)"/>
              </a:rPr>
              <a:t>1-3</a:t>
            </a:r>
            <a:r>
              <a:rPr lang="zh-Hans" altLang="en-US" sz="2400" dirty="0">
                <a:ea typeface="Segoe UI Web (West European)"/>
              </a:rPr>
              <a:t>个月的课程。 正在研究学生的队伍、年龄和生理特征。 现阶段的练习选择确保了身体所有系统的逐步参与，参与者接受基本运动的培训。</a:t>
            </a:r>
            <a:endParaRPr lang="ru-BY" sz="2400" dirty="0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404664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2. The second stage </a:t>
            </a:r>
            <a:r>
              <a:rPr lang="en-US" sz="2400" dirty="0"/>
              <a:t>is 4-6 months of classes. At this stage, work </a:t>
            </a:r>
            <a:r>
              <a:rPr lang="en-US" sz="2400" u="sng" dirty="0"/>
              <a:t>continues to strengthen and improve the functions of the neuromuscular apparatus</a:t>
            </a:r>
            <a:r>
              <a:rPr lang="en-US" sz="2400" dirty="0"/>
              <a:t>, expand the functionality of the respiratory and circulatory system, further teach movements, develop basic physical qualities, gradually learn new motor skills. 
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076F7E-ABBD-4411-80CF-D98ABC2DB41F}"/>
              </a:ext>
            </a:extLst>
          </p:cNvPr>
          <p:cNvSpPr/>
          <p:nvPr/>
        </p:nvSpPr>
        <p:spPr>
          <a:xfrm>
            <a:off x="467544" y="292494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ans" dirty="0">
                <a:ea typeface="Segoe UI Web (West European)"/>
              </a:rPr>
              <a:t>2. </a:t>
            </a:r>
            <a:r>
              <a:rPr lang="zh-Hans" altLang="en-US" dirty="0">
                <a:ea typeface="Segoe UI Web (West European)"/>
              </a:rPr>
              <a:t>第二阶段是</a:t>
            </a:r>
            <a:r>
              <a:rPr lang="en-US" altLang="zh-Hans" dirty="0">
                <a:ea typeface="Segoe UI Web (West European)"/>
              </a:rPr>
              <a:t>4-6</a:t>
            </a:r>
            <a:r>
              <a:rPr lang="zh-Hans" altLang="en-US" dirty="0">
                <a:ea typeface="Segoe UI Web (West European)"/>
              </a:rPr>
              <a:t>个月的课程。现阶段，工作继续加强和改善神经肌肉器械的功能，扩大呼吸和循环系统的功能，进一步传授动作，发展基本身体素质，逐步学习新的运动技能。</a:t>
            </a:r>
            <a:endParaRPr lang="zh-Hans" dirty="0">
              <a:effectLst/>
              <a:ea typeface="Segoe UI Web (West European)"/>
            </a:endParaRPr>
          </a:p>
        </p:txBody>
      </p:sp>
    </p:spTree>
    <p:extLst>
      <p:ext uri="{BB962C8B-B14F-4D97-AF65-F5344CB8AC3E}">
        <p14:creationId xmlns:p14="http://schemas.microsoft.com/office/powerpoint/2010/main" val="3993563763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/>
              <a:t> </a:t>
            </a:r>
            <a:r>
              <a:rPr lang="en-US" sz="2800" b="1" dirty="0"/>
              <a:t>The third stage </a:t>
            </a:r>
            <a:r>
              <a:rPr lang="en-US" sz="2800" dirty="0"/>
              <a:t>is after 6 months of classes. </a:t>
            </a:r>
          </a:p>
          <a:p>
            <a:pPr algn="just"/>
            <a:r>
              <a:rPr lang="en-US" sz="2800" dirty="0"/>
              <a:t>During this period, the tasks of maintaining the achieved level of health, well-being and training of the body, mastering new forms of movements and skills with a more complex coordination structure are solved, and work begins </a:t>
            </a:r>
            <a:r>
              <a:rPr lang="en-US" sz="2800" u="sng" dirty="0"/>
              <a:t>to improve the quality of endurance. </a:t>
            </a:r>
            <a:r>
              <a:rPr lang="en-US" sz="2200" b="1" dirty="0"/>
              <a:t>
</a:t>
            </a:r>
            <a:endParaRPr lang="ru-RU" sz="23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6EB402-7A4C-4057-A37A-680A3EAB3279}"/>
              </a:ext>
            </a:extLst>
          </p:cNvPr>
          <p:cNvSpPr/>
          <p:nvPr/>
        </p:nvSpPr>
        <p:spPr>
          <a:xfrm>
            <a:off x="467544" y="385248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s" altLang="en-US" sz="2400" dirty="0">
                <a:ea typeface="Segoe UI Web (West European)"/>
              </a:rPr>
              <a:t>第三阶段是经过</a:t>
            </a:r>
            <a:r>
              <a:rPr lang="en-US" altLang="zh-Hans" sz="2400" dirty="0">
                <a:ea typeface="Segoe UI Web (West European)"/>
              </a:rPr>
              <a:t>6</a:t>
            </a:r>
            <a:r>
              <a:rPr lang="zh-Hans" altLang="en-US" sz="2400" dirty="0">
                <a:ea typeface="Segoe UI Web (West European)"/>
              </a:rPr>
              <a:t>个月的课程。 在此期间，解决了保持身体健康、福祉和训练水平、掌握新的动作形式和技能以及更复杂的协调结构等任务，并开始着手提高耐力质量。</a:t>
            </a:r>
            <a:endParaRPr lang="zh-Hans" sz="2400" dirty="0">
              <a:effectLst/>
              <a:ea typeface="Segoe UI Web (West European)"/>
            </a:endParaRPr>
          </a:p>
        </p:txBody>
      </p:sp>
    </p:spTree>
    <p:extLst>
      <p:ext uri="{BB962C8B-B14F-4D97-AF65-F5344CB8AC3E}">
        <p14:creationId xmlns:p14="http://schemas.microsoft.com/office/powerpoint/2010/main" val="2087723927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FF34F0-2E28-40E4-A29E-9DB8793AA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3" y="764704"/>
            <a:ext cx="857695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92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39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endParaRPr lang="ru-RU" sz="2800" dirty="0"/>
          </a:p>
          <a:p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en-US" sz="2500" b="1" dirty="0">
                <a:solidFill>
                  <a:srgbClr val="FFC000"/>
                </a:solidFill>
              </a:rPr>
              <a:t>The main form </a:t>
            </a:r>
            <a:r>
              <a:rPr lang="en-US" sz="2500" dirty="0"/>
              <a:t>of group classes is </a:t>
            </a:r>
            <a:r>
              <a:rPr lang="en-US" sz="2500" b="1" dirty="0">
                <a:solidFill>
                  <a:srgbClr val="FFC000"/>
                </a:solidFill>
              </a:rPr>
              <a:t>an activity</a:t>
            </a:r>
            <a:r>
              <a:rPr lang="en-US" sz="2500" dirty="0"/>
              <a:t> that provides the following content and time ratios:</a:t>
            </a:r>
          </a:p>
          <a:p>
            <a:pPr algn="just"/>
            <a:r>
              <a:rPr lang="en-US" sz="2500" dirty="0"/>
              <a:t> 
</a:t>
            </a:r>
            <a:r>
              <a:rPr lang="en-US" sz="2500" b="1" dirty="0"/>
              <a:t>The introductory part </a:t>
            </a:r>
            <a:r>
              <a:rPr lang="en-US" sz="2500" dirty="0"/>
              <a:t>(up to 10 minutes) is an exercise in attention, in various rebuilds and movement: 
</a:t>
            </a:r>
            <a:r>
              <a:rPr lang="en-US" sz="2500" b="1" dirty="0"/>
              <a:t>The preparatory part</a:t>
            </a:r>
            <a:r>
              <a:rPr lang="en-US" sz="2500" dirty="0"/>
              <a:t> (</a:t>
            </a:r>
            <a:r>
              <a:rPr lang="ru-RU" sz="2500" dirty="0"/>
              <a:t>15</a:t>
            </a:r>
            <a:r>
              <a:rPr lang="en-US" sz="2500" dirty="0"/>
              <a:t>-</a:t>
            </a:r>
            <a:r>
              <a:rPr lang="ru-RU" sz="2500" dirty="0"/>
              <a:t>3</a:t>
            </a:r>
            <a:r>
              <a:rPr lang="en-US" sz="2500" dirty="0"/>
              <a:t>0 minutes) is a general developmental exercise without objects, running, jumping; 
</a:t>
            </a:r>
            <a:r>
              <a:rPr lang="en-US" sz="2500" b="1" dirty="0"/>
              <a:t>The main part </a:t>
            </a:r>
            <a:r>
              <a:rPr lang="en-US" sz="2500" dirty="0"/>
              <a:t>(30-35 minutes) is general developmental exercises with objects, pair exercises, games, training in the elements of the game or sport technique (swimming, running, skiing, badminton, tennis); 
</a:t>
            </a:r>
            <a:r>
              <a:rPr lang="en-US" sz="2500" b="1" dirty="0"/>
              <a:t>The final part </a:t>
            </a:r>
            <a:r>
              <a:rPr lang="en-US" sz="2500" dirty="0"/>
              <a:t>(up to 10 minutes) is walking, breathing and special exercises, relaxation exercises, massage elements and other groups of exercises with the aim of influencing the neuro-emotional sphere of the engaged. </a:t>
            </a:r>
            <a:r>
              <a:rPr lang="en-US" sz="2500" b="1" dirty="0"/>
              <a:t>
</a:t>
            </a:r>
            <a:endParaRPr lang="ru-RU" sz="2500" dirty="0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dirty="0"/>
              <a:t> </a:t>
            </a:r>
            <a:r>
              <a:rPr lang="en-US" sz="3500" dirty="0"/>
              <a:t>Taking into account </a:t>
            </a:r>
            <a:r>
              <a:rPr lang="en-US" sz="3500" u="sng" dirty="0"/>
              <a:t>age changes </a:t>
            </a:r>
            <a:r>
              <a:rPr lang="en-US" sz="3500" dirty="0"/>
              <a:t>in the body, the rational </a:t>
            </a:r>
            <a:r>
              <a:rPr lang="en-US" sz="3500" u="sng" dirty="0"/>
              <a:t>staffing of groups</a:t>
            </a:r>
            <a:r>
              <a:rPr lang="en-US" sz="3500" dirty="0"/>
              <a:t>, the specifics of the </a:t>
            </a:r>
            <a:r>
              <a:rPr lang="en-US" sz="3500" u="sng" dirty="0"/>
              <a:t>content and planning </a:t>
            </a:r>
            <a:r>
              <a:rPr lang="en-US" sz="3500" dirty="0"/>
              <a:t>of physical education in the annual and multi-year cycles of classes, the </a:t>
            </a:r>
            <a:r>
              <a:rPr lang="en-US" sz="3500" u="sng" dirty="0"/>
              <a:t>effectiveness of the chosen method</a:t>
            </a:r>
            <a:r>
              <a:rPr lang="en-US" sz="3500" dirty="0"/>
              <a:t> of training, </a:t>
            </a:r>
            <a:r>
              <a:rPr lang="en-US" sz="3500" u="sng" dirty="0"/>
              <a:t>the use of existing methods</a:t>
            </a:r>
            <a:r>
              <a:rPr lang="en-US" sz="3500" dirty="0"/>
              <a:t> and the consistent </a:t>
            </a:r>
            <a:r>
              <a:rPr lang="en-US" sz="3500" u="sng" dirty="0"/>
              <a:t>solution of the tasks</a:t>
            </a:r>
            <a:r>
              <a:rPr lang="en-US" sz="3500" dirty="0"/>
              <a:t> is </a:t>
            </a:r>
            <a:r>
              <a:rPr lang="en-US" sz="3500" b="1" dirty="0">
                <a:solidFill>
                  <a:srgbClr val="FFC000"/>
                </a:solidFill>
              </a:rPr>
              <a:t>the main component of success</a:t>
            </a:r>
            <a:r>
              <a:rPr lang="en-US" sz="3500" dirty="0"/>
              <a:t> in the organization of physical and recreational work with the adult population. 
</a:t>
            </a:r>
            <a:endParaRPr lang="ru-RU" sz="3500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6DDEB-D76F-4C3B-9886-93C70A8A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BA27D-0044-4A0F-8868-86730178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E5069A-1EA4-4E60-92C3-678AE3C3B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" y="-162330"/>
            <a:ext cx="8687122" cy="67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059A13D7-F881-45E1-BA68-A128E46C29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1318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cs typeface="Times New Roman" pitchFamily="18" charset="0"/>
              </a:rPr>
              <a:t>  In the organization of physical and recreational work with the adult population, </a:t>
            </a:r>
            <a:r>
              <a:rPr lang="en-US" sz="3400" b="1" dirty="0">
                <a:cs typeface="Times New Roman" pitchFamily="18" charset="0"/>
              </a:rPr>
              <a:t>the key element </a:t>
            </a:r>
            <a:r>
              <a:rPr lang="en-US" sz="3400" dirty="0">
                <a:cs typeface="Times New Roman" pitchFamily="18" charset="0"/>
              </a:rPr>
              <a:t>should be </a:t>
            </a:r>
            <a:r>
              <a:rPr lang="en-US" sz="3400" u="sng" dirty="0">
                <a:cs typeface="Times New Roman" pitchFamily="18" charset="0"/>
              </a:rPr>
              <a:t>the formation of people's need for daily sports activities.</a:t>
            </a:r>
            <a:r>
              <a:rPr lang="en-US" sz="3400" dirty="0">
                <a:cs typeface="Times New Roman" pitchFamily="18" charset="0"/>
              </a:rPr>
              <a:t>
  In systematic physical activity, adults </a:t>
            </a:r>
            <a:r>
              <a:rPr lang="en-US" sz="3400" u="sng" dirty="0">
                <a:cs typeface="Times New Roman" pitchFamily="18" charset="0"/>
              </a:rPr>
              <a:t>develop positive conditional reflex bonds, weaken and even eliminate the temporary bonds </a:t>
            </a:r>
            <a:r>
              <a:rPr lang="en-US" sz="3400" dirty="0">
                <a:cs typeface="Times New Roman" pitchFamily="18" charset="0"/>
              </a:rPr>
              <a:t>underlying premature aging.</a:t>
            </a:r>
          </a:p>
          <a:p>
            <a:r>
              <a:rPr lang="zh-Hans" altLang="en-US" dirty="0"/>
              <a:t>在与成年人一起组织体育和娱乐工作时，关键要素应该是形成人们对日常体育活动的需要。 在有系统的体育活动中，成人发展出积极的有条件反射键，削弱甚至消除过早衰老背后的暂时性键</a:t>
            </a:r>
            <a:endParaRPr lang="ru-RU" sz="3400" dirty="0">
              <a:cs typeface="Times New Roman" pitchFamily="18" charset="0"/>
            </a:endParaRPr>
          </a:p>
        </p:txBody>
      </p:sp>
    </p:spTree>
  </p:cSld>
  <p:clrMapOvr>
    <a:masterClrMapping/>
  </p:clrMapOvr>
  <p:transition advTm="20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latin typeface="Georgia" pitchFamily="18" charset="0"/>
              </a:rPr>
              <a:t>体育、体育、旅游、水疗法、日光浴和空气浴对神经系统有积极的影响，确保了整个身体的增强。</a:t>
            </a:r>
            <a:endParaRPr lang="en-US" altLang="zh-CN" sz="2400" dirty="0">
              <a:latin typeface="Georgia" pitchFamily="18" charset="0"/>
            </a:endParaRPr>
          </a:p>
          <a:p>
            <a:pPr algn="just"/>
            <a:r>
              <a:rPr lang="en" dirty="0"/>
              <a:t>Physical culture, sports, tourism, water treatment, solar and air baths have a positive effect on the nervous system, provide strengthening of the whole body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844824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1026" name="Picture 2" descr="https://tumentoday.ru/media/gallery_images/dsc7788_2_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9120"/>
            <a:ext cx="3833963" cy="2088232"/>
          </a:xfrm>
          <a:prstGeom prst="rect">
            <a:avLst/>
          </a:prstGeom>
          <a:noFill/>
        </p:spPr>
      </p:pic>
      <p:pic>
        <p:nvPicPr>
          <p:cNvPr id="1028" name="Picture 4" descr="https://krasunia.ru/wp-content/uploads/c/a/a/caa409d39d20ebe8af40bddcfea1929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09120"/>
            <a:ext cx="4023416" cy="2083504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zen_doc/1222645/pub_5c33a68eea039800abdcb763_5c33a75862248c00aa873b9e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3816424" cy="2579440"/>
          </a:xfrm>
          <a:prstGeom prst="rect">
            <a:avLst/>
          </a:prstGeom>
          <a:noFill/>
        </p:spPr>
      </p:pic>
      <p:pic>
        <p:nvPicPr>
          <p:cNvPr id="1032" name="Picture 8" descr="https://avatars.mds.yandex.net/get-zen_doc/1712971/pub_5d0fa52f6b111400aebd1c9d_5d14d35221f51b00aea1c671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16832"/>
            <a:ext cx="4032448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</a:t>
            </a:r>
            <a:r>
              <a:rPr lang="en-US" sz="2800" b="1" u="sng" dirty="0"/>
              <a:t>Doing of the Program Measures contributes to: </a:t>
            </a:r>
            <a:endParaRPr lang="ru-RU" sz="2800" b="1" u="sng" dirty="0"/>
          </a:p>
          <a:p>
            <a:pPr algn="just"/>
            <a:r>
              <a:rPr lang="zh-Hans" altLang="en-US" dirty="0"/>
              <a:t>执行方案措施有助于：</a:t>
            </a:r>
          </a:p>
          <a:p>
            <a:pPr algn="just"/>
            <a:r>
              <a:rPr lang="ru-RU" sz="2800" dirty="0"/>
              <a:t>‒   </a:t>
            </a:r>
            <a:r>
              <a:rPr lang="en-US" sz="2800" dirty="0"/>
              <a:t>reducing adult diseases by 8 to 10 per cent; 
- improving the physical health of rural residents; 
- activating sports-mass work; 
- conservation and development of sports facilities of physical culture and sports in order to ensure a healthy lifestyle, prevent crime, drug and alcohol abuse; 
- reducing worktime loss due to illness; 
-reducing the Social Security Fund's cost of sick leave.</a:t>
            </a:r>
          </a:p>
          <a:p>
            <a:pPr algn="just"/>
            <a:r>
              <a:rPr lang="zh-Hans" altLang="en-US" sz="2400" dirty="0"/>
              <a:t>年将成人疾病减少</a:t>
            </a:r>
            <a:r>
              <a:rPr lang="en-US" altLang="zh-Hans" sz="2400" dirty="0"/>
              <a:t>8%</a:t>
            </a:r>
            <a:r>
              <a:rPr lang="zh-Hans" altLang="en-US" sz="2400" dirty="0"/>
              <a:t>至</a:t>
            </a:r>
            <a:r>
              <a:rPr lang="en-US" altLang="zh-Hans" sz="2400" dirty="0"/>
              <a:t>10%</a:t>
            </a:r>
            <a:r>
              <a:rPr lang="zh-Hans" altLang="en-US" sz="2400" dirty="0"/>
              <a:t>： </a:t>
            </a:r>
            <a:r>
              <a:rPr lang="en-US" altLang="zh-Hans" sz="2400" dirty="0"/>
              <a:t>- </a:t>
            </a:r>
            <a:r>
              <a:rPr lang="zh-Hans" altLang="en-US" sz="2400" dirty="0"/>
              <a:t>改善农村居民的身体健康： </a:t>
            </a:r>
            <a:r>
              <a:rPr lang="en-US" altLang="zh-Hans" sz="2400" dirty="0"/>
              <a:t>- </a:t>
            </a:r>
            <a:r>
              <a:rPr lang="zh-Hans" altLang="en-US" sz="2400" dirty="0"/>
              <a:t>激活体育群众工作： </a:t>
            </a:r>
            <a:r>
              <a:rPr lang="en-US" altLang="zh-Hans" sz="2400" dirty="0"/>
              <a:t>- </a:t>
            </a:r>
            <a:r>
              <a:rPr lang="zh-Hans" altLang="en-US" sz="2400" dirty="0"/>
              <a:t>保护和发展体育设施，确保健康的生活方式，防止犯罪、吸毒和酗酒： </a:t>
            </a:r>
            <a:r>
              <a:rPr lang="en-US" altLang="zh-Hans" sz="2400" dirty="0"/>
              <a:t>- </a:t>
            </a:r>
            <a:r>
              <a:rPr lang="zh-Hans" altLang="en-US" sz="2400" dirty="0"/>
              <a:t>减少因病造成的工作时间损失</a:t>
            </a:r>
            <a:r>
              <a:rPr lang="en-US" altLang="zh-Hans" sz="2400" dirty="0"/>
              <a:t>; -</a:t>
            </a:r>
            <a:r>
              <a:rPr lang="zh-Hans" altLang="en-US" sz="2400" dirty="0"/>
              <a:t>降低社保基金的病假费用。</a:t>
            </a:r>
            <a:endParaRPr lang="ru-RU" sz="3600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3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4249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dirty="0"/>
              <a:t>In modern research 
 </a:t>
            </a:r>
            <a:r>
              <a:rPr lang="en-US" sz="3100" dirty="0">
                <a:solidFill>
                  <a:srgbClr val="FFC000"/>
                </a:solidFill>
              </a:rPr>
              <a:t>physical and recreational activities are considered in 3 ways</a:t>
            </a:r>
            <a:r>
              <a:rPr lang="en-US" sz="3100" dirty="0"/>
              <a:t>: </a:t>
            </a:r>
          </a:p>
          <a:p>
            <a:pPr algn="just"/>
            <a:r>
              <a:rPr lang="en-US" sz="3100" u="sng" dirty="0"/>
              <a:t>
</a:t>
            </a:r>
            <a:r>
              <a:rPr lang="en-US" sz="3100" dirty="0"/>
              <a:t>1. as a form of human activity aimed at forming a healthy individual; 
2. as an activity to improve physical health; 
3. as a consciously regulated motor activity </a:t>
            </a:r>
            <a:r>
              <a:rPr lang="en-US" sz="3100" u="sng" dirty="0"/>
              <a:t>aimed at developing and improving one's own health</a:t>
            </a:r>
            <a:r>
              <a:rPr lang="en-US" sz="3100" dirty="0"/>
              <a:t> and taking care of it.</a:t>
            </a:r>
            <a:endParaRPr lang="ru-RU" sz="3100" dirty="0"/>
          </a:p>
        </p:txBody>
      </p:sp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C000"/>
                </a:solidFill>
              </a:rPr>
              <a:t>The forms and types of exercise used in working with adults provide the following effects:</a:t>
            </a:r>
            <a:r>
              <a:rPr lang="en-US" sz="3200" dirty="0"/>
              <a:t>
Preventing hypokinesis and physical activity by increasing vital load; 
Expanding the reserve capabilities of key vital systems (especially respiratory and cardiovascular systems); 
Increased overall non-specific resistance to environmental and disease. </a:t>
            </a:r>
            <a:r>
              <a:rPr lang="en-US" sz="3200" b="1" u="sng" dirty="0"/>
              <a:t>
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Adult health culture is represented by material and spiritual values that are designed to ensure effective wellness:</a:t>
            </a:r>
            <a:r>
              <a:rPr lang="en-US" sz="2800" b="1" u="sng" dirty="0"/>
              <a:t>
</a:t>
            </a:r>
            <a:r>
              <a:rPr lang="en-US" sz="2800" b="1" dirty="0"/>
              <a:t>- </a:t>
            </a:r>
            <a:r>
              <a:rPr lang="en-US" sz="2800" dirty="0"/>
              <a:t>Information about recovery opportunities through exercise; 
- methodical support for physical and recreational work and a healthy lifestyle; 
- necessary logistical equipment for physical and recreational work; 
- the formation of interest and the need for exercise. 
</a:t>
            </a:r>
            <a:endParaRPr lang="ru-RU" sz="2800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04E799-0D39-492F-A0BD-9DB6EA6F53C2}"/>
</file>

<file path=customXml/itemProps2.xml><?xml version="1.0" encoding="utf-8"?>
<ds:datastoreItem xmlns:ds="http://schemas.openxmlformats.org/officeDocument/2006/customXml" ds:itemID="{1ADFCF82-9847-4C9E-B03A-0A22A17318E2}"/>
</file>

<file path=customXml/itemProps3.xml><?xml version="1.0" encoding="utf-8"?>
<ds:datastoreItem xmlns:ds="http://schemas.openxmlformats.org/officeDocument/2006/customXml" ds:itemID="{0DA9A05E-70C4-4E6A-8DD2-230268634AB8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937</TotalTime>
  <Words>2776</Words>
  <Application>Microsoft Office PowerPoint</Application>
  <PresentationFormat>Экран (4:3)</PresentationFormat>
  <Paragraphs>159</Paragraphs>
  <Slides>21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Book Antiqua</vt:lpstr>
      <vt:lpstr>Calibri</vt:lpstr>
      <vt:lpstr>Georgia</vt:lpstr>
      <vt:lpstr>Lucida Sans</vt:lpstr>
      <vt:lpstr>Times New Roman</vt:lpstr>
      <vt:lpstr>Wingdings</vt:lpstr>
      <vt:lpstr>Wingdings 2</vt:lpstr>
      <vt:lpstr>Wingdings 3</vt:lpstr>
      <vt:lpstr>Апекс</vt:lpstr>
      <vt:lpstr>Organization of physical and recreational work with the adult population (example of the health group)  
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101</cp:revision>
  <dcterms:created xsi:type="dcterms:W3CDTF">2021-03-13T06:23:24Z</dcterms:created>
  <dcterms:modified xsi:type="dcterms:W3CDTF">2021-04-14T12:20:47Z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